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71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7772400" cy="122413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детский сад № 5 «Теремок» 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628800"/>
            <a:ext cx="5688632" cy="4968552"/>
          </a:xfrm>
        </p:spPr>
        <p:txBody>
          <a:bodyPr>
            <a:normAutofit lnSpcReduction="10000"/>
          </a:bodyPr>
          <a:lstStyle/>
          <a:p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Марафон</a:t>
            </a:r>
          </a:p>
          <a:p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Семейного чтения</a:t>
            </a:r>
          </a:p>
          <a:p>
            <a:endParaRPr lang="ru-RU" sz="4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Казанцева Наталья Васильевна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54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5750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</a:p>
          <a:p>
            <a:pPr marL="0" indent="0" algn="ctr">
              <a:buNone/>
            </a:pPr>
            <a:endParaRPr lang="ru-RU" sz="4800" dirty="0" smtClean="0"/>
          </a:p>
          <a:p>
            <a:pPr marL="0" indent="0" algn="ctr">
              <a:buNone/>
            </a:pPr>
            <a:r>
              <a:rPr lang="ru-RU" sz="4800" dirty="0" smtClean="0"/>
              <a:t>Фото поиск </a:t>
            </a:r>
          </a:p>
          <a:p>
            <a:pPr marL="0" indent="0" algn="ctr">
              <a:buNone/>
            </a:pPr>
            <a:r>
              <a:rPr lang="ru-RU" sz="4800" dirty="0" smtClean="0"/>
              <a:t>в сети </a:t>
            </a:r>
            <a:r>
              <a:rPr lang="ru-RU" sz="4800" dirty="0" err="1" smtClean="0"/>
              <a:t>ВКонтакте</a:t>
            </a:r>
            <a:endParaRPr lang="ru-RU" sz="4800" dirty="0" smtClean="0"/>
          </a:p>
          <a:p>
            <a:pPr marL="0" indent="0" algn="ctr">
              <a:buNone/>
            </a:pPr>
            <a:r>
              <a:rPr lang="ru-RU" sz="4800" dirty="0"/>
              <a:t> </a:t>
            </a:r>
            <a:r>
              <a:rPr lang="en-US" sz="4800" dirty="0" smtClean="0"/>
              <a:t>#</a:t>
            </a:r>
            <a:r>
              <a:rPr lang="ru-RU" sz="4800" dirty="0" smtClean="0"/>
              <a:t> Читаем Вместе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12326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/>
          </a:bodyPr>
          <a:lstStyle/>
          <a:p>
            <a:pPr marL="457200" lvl="0">
              <a:lnSpc>
                <a:spcPct val="115000"/>
              </a:lnSpc>
              <a:spcBef>
                <a:spcPct val="20000"/>
              </a:spcBef>
            </a:pPr>
            <a:r>
              <a:rPr lang="ru-RU" sz="31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Дидактические игры</a:t>
            </a: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4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buNone/>
            </a:pPr>
            <a:r>
              <a:rPr lang="ru-RU" sz="2800" dirty="0" smtClean="0">
                <a:ea typeface="Calibri"/>
                <a:cs typeface="Times New Roman"/>
              </a:rPr>
              <a:t>«Найди лишнего героя», «Найди отличия», «Собери героев сказки»</a:t>
            </a:r>
            <a:endParaRPr lang="ru-RU" sz="2800" dirty="0">
              <a:ea typeface="Calibri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4" r="2386" b="16587"/>
          <a:stretch/>
        </p:blipFill>
        <p:spPr>
          <a:xfrm>
            <a:off x="611560" y="2636912"/>
            <a:ext cx="2030138" cy="36229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38"/>
          <a:stretch/>
        </p:blipFill>
        <p:spPr>
          <a:xfrm>
            <a:off x="2915810" y="2167876"/>
            <a:ext cx="3312380" cy="20406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194" y="4306124"/>
            <a:ext cx="4499992" cy="197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2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l">
              <a:lnSpc>
                <a:spcPct val="115000"/>
              </a:lnSpc>
              <a:spcBef>
                <a:spcPct val="20000"/>
              </a:spcBef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6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7704856" cy="604867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Сюжетно ролевые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игры: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иблиотека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книжный магазин, читальный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зал,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ремонт книг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Экскурсии в библиотеку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39752" y="4365104"/>
            <a:ext cx="755576" cy="3411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25" y="2906286"/>
            <a:ext cx="3955430" cy="1826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865" y="1763688"/>
            <a:ext cx="3552255" cy="26543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52" y="4267199"/>
            <a:ext cx="5373216" cy="247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8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864096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3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Постановка сказок</a:t>
            </a:r>
            <a:br>
              <a:rPr lang="ru-RU" sz="3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3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Создание мультфильма</a:t>
            </a:r>
            <a:endParaRPr lang="ru-RU" sz="3600" dirty="0">
              <a:solidFill>
                <a:prstClr val="black"/>
              </a:solidFill>
              <a:latin typeface="Times New Roman"/>
              <a:ea typeface="+mn-ea"/>
              <a:cs typeface="+mn-cs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799" y="3717032"/>
            <a:ext cx="3168001" cy="2395162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8840"/>
            <a:ext cx="5004048" cy="225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1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63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353308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76673"/>
            <a:ext cx="8280920" cy="4824536"/>
          </a:xfrm>
        </p:spPr>
        <p:txBody>
          <a:bodyPr>
            <a:normAutofit/>
          </a:bodyPr>
          <a:lstStyle/>
          <a:p>
            <a:pPr marL="0" indent="0" fontAlgn="base">
              <a:lnSpc>
                <a:spcPct val="115000"/>
              </a:lnSpc>
              <a:spcBef>
                <a:spcPts val="1875"/>
              </a:spcBef>
              <a:spcAft>
                <a:spcPts val="2250"/>
              </a:spcAft>
              <a:buNone/>
            </a:pPr>
            <a:endParaRPr lang="ru-RU" sz="2800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fontAlgn="base">
              <a:lnSpc>
                <a:spcPct val="115000"/>
              </a:lnSpc>
              <a:spcBef>
                <a:spcPts val="1875"/>
              </a:spcBef>
              <a:spcAft>
                <a:spcPts val="2250"/>
              </a:spcAft>
              <a:buNone/>
            </a:pP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3600" dirty="0" smtClean="0"/>
              <a:t>воспитание </a:t>
            </a:r>
            <a:r>
              <a:rPr lang="ru-RU" sz="3600" dirty="0"/>
              <a:t>традиционных семейных ценностей и укрепление института семьи, направленных на повышение роли значения семейного </a:t>
            </a:r>
            <a:r>
              <a:rPr lang="ru-RU" sz="3600" dirty="0" smtClean="0"/>
              <a:t>чтения.</a:t>
            </a:r>
          </a:p>
        </p:txBody>
      </p:sp>
    </p:spTree>
    <p:extLst>
      <p:ext uri="{BB962C8B-B14F-4D97-AF65-F5344CB8AC3E}">
        <p14:creationId xmlns:p14="http://schemas.microsoft.com/office/powerpoint/2010/main" val="57988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93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5256584" cy="1143000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2800" dirty="0" smtClean="0">
                <a:solidFill>
                  <a:prstClr val="black"/>
                </a:solidFill>
              </a:rPr>
              <a:t>Задачи:</a:t>
            </a:r>
          </a:p>
          <a:p>
            <a:pPr marL="0" lvl="0" indent="0">
              <a:buNone/>
            </a:pPr>
            <a:r>
              <a:rPr lang="ru-RU" sz="2000" dirty="0" smtClean="0">
                <a:solidFill>
                  <a:prstClr val="black"/>
                </a:solidFill>
              </a:rPr>
              <a:t>1.    Приобщать </a:t>
            </a:r>
            <a:r>
              <a:rPr lang="ru-RU" sz="2000" dirty="0">
                <a:solidFill>
                  <a:prstClr val="black"/>
                </a:solidFill>
              </a:rPr>
              <a:t>детей к книжной культуре, воспитывать грамотного читателя.</a:t>
            </a:r>
          </a:p>
          <a:p>
            <a:pPr marL="0" lvl="0" indent="0">
              <a:buNone/>
            </a:pPr>
            <a:r>
              <a:rPr lang="ru-RU" sz="2000" dirty="0" smtClean="0">
                <a:solidFill>
                  <a:prstClr val="black"/>
                </a:solidFill>
              </a:rPr>
              <a:t>2</a:t>
            </a:r>
            <a:r>
              <a:rPr lang="ru-RU" sz="2000" dirty="0">
                <a:solidFill>
                  <a:prstClr val="black"/>
                </a:solidFill>
              </a:rPr>
              <a:t>.    Повысить эффективность работы по приобщению детей к книге во взаимодействии всех участников образовательного процесса: педагогов, детей, родителей.</a:t>
            </a:r>
          </a:p>
          <a:p>
            <a:pPr marL="0" lvl="0" indent="0">
              <a:buNone/>
            </a:pPr>
            <a:r>
              <a:rPr lang="ru-RU" sz="2000" dirty="0" smtClean="0">
                <a:solidFill>
                  <a:prstClr val="black"/>
                </a:solidFill>
              </a:rPr>
              <a:t>3</a:t>
            </a:r>
            <a:r>
              <a:rPr lang="ru-RU" sz="2000" dirty="0">
                <a:solidFill>
                  <a:prstClr val="black"/>
                </a:solidFill>
              </a:rPr>
              <a:t>.    Совершенствовать стиль партнёрских отношений с семьёй, культурными и общественными организациями, способствующими воспитанию у детей интереса к художественной литературе.</a:t>
            </a:r>
          </a:p>
          <a:p>
            <a:pPr marL="0" lvl="0" indent="0">
              <a:buNone/>
            </a:pPr>
            <a:r>
              <a:rPr lang="ru-RU" sz="2000" dirty="0" smtClean="0">
                <a:solidFill>
                  <a:prstClr val="black"/>
                </a:solidFill>
              </a:rPr>
              <a:t>4</a:t>
            </a:r>
            <a:r>
              <a:rPr lang="ru-RU" sz="2000" dirty="0">
                <a:solidFill>
                  <a:prstClr val="black"/>
                </a:solidFill>
              </a:rPr>
              <a:t>.    Способствовать поддержанию традиций семейного чтения.</a:t>
            </a:r>
          </a:p>
          <a:p>
            <a:pPr marL="0" lvl="0" indent="0">
              <a:buNone/>
            </a:pPr>
            <a:r>
              <a:rPr lang="ru-RU" sz="2000" dirty="0" smtClean="0">
                <a:solidFill>
                  <a:prstClr val="black"/>
                </a:solidFill>
              </a:rPr>
              <a:t>5</a:t>
            </a:r>
            <a:r>
              <a:rPr lang="ru-RU" sz="2000" dirty="0">
                <a:solidFill>
                  <a:prstClr val="black"/>
                </a:solidFill>
              </a:rPr>
              <a:t>.    Повысить культуру речи педагогов, родителей и детей.</a:t>
            </a:r>
          </a:p>
          <a:p>
            <a:pPr marL="0" lvl="0" indent="0">
              <a:buNone/>
            </a:pPr>
            <a:r>
              <a:rPr lang="ru-RU" sz="2000" dirty="0" smtClean="0">
                <a:solidFill>
                  <a:prstClr val="black"/>
                </a:solidFill>
              </a:rPr>
              <a:t>6</a:t>
            </a:r>
            <a:r>
              <a:rPr lang="ru-RU" sz="2000" dirty="0">
                <a:solidFill>
                  <a:prstClr val="black"/>
                </a:solidFill>
              </a:rPr>
              <a:t>.    Воспитывать бережное отношение к книге как  результату труда многих людей.</a:t>
            </a:r>
            <a:endParaRPr lang="ru-RU" sz="2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04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80728"/>
            <a:ext cx="8388424" cy="56166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Список литературы для чтения детям 2-3 лет</a:t>
            </a:r>
            <a:endParaRPr lang="ru-RU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Песенки, </a:t>
            </a: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потешки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endParaRPr lang="ru-RU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«Наши уточки с утра...»;</a:t>
            </a:r>
            <a:endParaRPr lang="ru-RU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«Пошёл котик на Торжок...»;</a:t>
            </a:r>
            <a:endParaRPr lang="ru-RU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«Заяц Егорка...»;</a:t>
            </a:r>
            <a:endParaRPr lang="ru-RU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«Наша Маша </a:t>
            </a: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маленька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...»;</a:t>
            </a:r>
            <a:endParaRPr lang="ru-RU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«</a:t>
            </a: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Чики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чики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кички...»;</a:t>
            </a:r>
            <a:endParaRPr lang="ru-RU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«Ой </a:t>
            </a: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ду-ду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ду-ду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ду-ду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! Сидит ворон на дубу»;</a:t>
            </a:r>
            <a:endParaRPr lang="ru-RU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«Из-за леса, из-за гор...»;</a:t>
            </a:r>
            <a:endParaRPr lang="ru-RU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«Бежала лесочком лиса с </a:t>
            </a: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кузовочком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...»;</a:t>
            </a:r>
            <a:endParaRPr lang="ru-RU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«</a:t>
            </a: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Огуречик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1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огуречик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...»;</a:t>
            </a:r>
            <a:endParaRPr lang="ru-RU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«Солнышко, вёдрышко...».</a:t>
            </a:r>
            <a:endParaRPr lang="ru-RU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Сказки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endParaRPr lang="ru-RU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«Козлятки и волк», </a:t>
            </a:r>
            <a:r>
              <a:rPr 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«Репка», «Колобок», «Курочка Ряба»</a:t>
            </a:r>
            <a:endParaRPr lang="ru-RU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«Теремок», «Маша и медведь</a:t>
            </a:r>
            <a:r>
              <a:rPr 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»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25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4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Список литературы для чтения детям </a:t>
            </a:r>
            <a:r>
              <a:rPr 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3-4 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лет</a:t>
            </a:r>
            <a:endParaRPr lang="ru-RU" sz="160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4392488"/>
          </a:xfrm>
        </p:spPr>
        <p:txBody>
          <a:bodyPr>
            <a:normAutofit fontScale="92500" lnSpcReduction="20000"/>
          </a:bodyPr>
          <a:lstStyle/>
          <a:p>
            <a:pPr marL="0" lvl="0" indent="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2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Агнии </a:t>
            </a:r>
            <a:r>
              <a:rPr lang="ru-RU" altLang="ru-RU" sz="20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Барто</a:t>
            </a:r>
            <a:r>
              <a:rPr lang="ru-RU" altLang="ru-RU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«Девочка Чумазая», «Медвежонок невежа», «Машенька».</a:t>
            </a:r>
          </a:p>
          <a:p>
            <a:pPr marL="0" lvl="0" indent="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Маршака </a:t>
            </a:r>
            <a:r>
              <a:rPr lang="ru-RU" altLang="ru-RU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.«Сказка о глупом мышонке», «Сказка об умном мышонке», "Усатый-полосатый", «Детки в клетке», «Где обедал воробей?», «Кошкин дом», «Старуха, дверь закрой».</a:t>
            </a:r>
          </a:p>
          <a:p>
            <a:pPr marL="0" lvl="0" indent="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altLang="ru-RU" sz="20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Михалкова</a:t>
            </a:r>
            <a:r>
              <a:rPr lang="ru-RU" altLang="ru-RU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.«Дядя</a:t>
            </a:r>
            <a:r>
              <a:rPr lang="ru-RU" altLang="ru-RU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Степа», «Про мимозу», «А что у Вас», «Мой щенок», «Фома».</a:t>
            </a:r>
          </a:p>
          <a:p>
            <a:pPr marL="0" lvl="0" indent="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Корнея </a:t>
            </a:r>
            <a:r>
              <a:rPr lang="ru-RU" altLang="ru-RU" sz="20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Чуковского</a:t>
            </a:r>
            <a:r>
              <a:rPr lang="ru-RU" altLang="ru-RU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.«Телефон</a:t>
            </a:r>
            <a:r>
              <a:rPr lang="ru-RU" altLang="ru-RU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«Айболит», «</a:t>
            </a:r>
            <a:r>
              <a:rPr lang="ru-RU" altLang="ru-RU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Тараканище</a:t>
            </a:r>
            <a:r>
              <a:rPr lang="ru-RU" altLang="ru-RU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«Путаница», «Муха-Цокотуха», «</a:t>
            </a:r>
            <a:r>
              <a:rPr lang="ru-RU" altLang="ru-RU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Мойдодыр</a:t>
            </a:r>
            <a:r>
              <a:rPr lang="ru-RU" altLang="ru-RU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др.</a:t>
            </a:r>
          </a:p>
          <a:p>
            <a:pPr marL="0" lvl="0" indent="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А.С. Пушкина</a:t>
            </a:r>
            <a:r>
              <a:rPr lang="ru-RU" altLang="ru-RU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«Золотая рыбка».</a:t>
            </a:r>
          </a:p>
          <a:p>
            <a:pPr marL="0" lvl="0" indent="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Русские и мордовские  народные сказки.</a:t>
            </a:r>
            <a:r>
              <a:rPr lang="ru-RU" altLang="ru-RU" sz="2000" kern="0" dirty="0">
                <a:solidFill>
                  <a:srgbClr val="000000"/>
                </a:solidFill>
                <a:latin typeface="Comic Sans MS"/>
              </a:rPr>
              <a:t> </a:t>
            </a:r>
            <a:endParaRPr lang="ru-RU" altLang="ru-RU" sz="2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Эдуард Успенский.</a:t>
            </a:r>
            <a:r>
              <a:rPr lang="ru-RU" altLang="ru-RU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«Крокодил Гена и его друзья» и «Чебурашка».</a:t>
            </a:r>
          </a:p>
          <a:p>
            <a:pPr marL="0" lvl="0" indent="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</a:t>
            </a:r>
            <a:r>
              <a:rPr lang="ru-RU" altLang="ru-RU" sz="20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Носов.</a:t>
            </a:r>
            <a:r>
              <a:rPr lang="ru-RU" altLang="ru-RU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"Незнайка</a:t>
            </a:r>
            <a:r>
              <a:rPr lang="ru-RU" altLang="ru-RU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его друзья", «Мишкина каша», «Живая шляпа», «Тук-тук-тук», «Огородники» и др.</a:t>
            </a:r>
          </a:p>
          <a:p>
            <a:pPr marL="0" lvl="0" indent="0" algn="just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Виталий Бианки </a:t>
            </a:r>
            <a:r>
              <a:rPr lang="ru-RU" altLang="ru-RU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</a:t>
            </a:r>
            <a:r>
              <a:rPr lang="ru-RU" altLang="ru-RU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Муравьишка</a:t>
            </a:r>
            <a:r>
              <a:rPr lang="ru-RU" altLang="ru-RU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домой спешил», «Лесные домишки» и другие рассказы для малышей.</a:t>
            </a:r>
          </a:p>
        </p:txBody>
      </p:sp>
    </p:spTree>
    <p:extLst>
      <p:ext uri="{BB962C8B-B14F-4D97-AF65-F5344CB8AC3E}">
        <p14:creationId xmlns:p14="http://schemas.microsoft.com/office/powerpoint/2010/main" val="262549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3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7"/>
            <a:ext cx="8229600" cy="5112568"/>
          </a:xfrm>
        </p:spPr>
        <p:txBody>
          <a:bodyPr>
            <a:normAutofit fontScale="85000" lnSpcReduction="20000"/>
          </a:bodyPr>
          <a:lstStyle/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+mj-cs"/>
              </a:rPr>
              <a:t>Список </a:t>
            </a:r>
            <a:r>
              <a:rPr lang="ru-RU" sz="26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+mj-cs"/>
              </a:rPr>
              <a:t>литературы для чтения детям </a:t>
            </a:r>
            <a:r>
              <a:rPr lang="ru-RU" sz="2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+mj-cs"/>
              </a:rPr>
              <a:t>4-5 лет</a:t>
            </a:r>
          </a:p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	</a:t>
            </a:r>
          </a:p>
          <a:p>
            <a:pPr lvl="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1800" kern="0" dirty="0" smtClean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altLang="ru-RU" sz="1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Маршака, А. </a:t>
            </a:r>
            <a:r>
              <a:rPr lang="ru-RU" altLang="ru-RU" sz="1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Барто</a:t>
            </a:r>
            <a:r>
              <a:rPr lang="ru-RU" altLang="ru-RU" sz="1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В. Орлова, И. </a:t>
            </a:r>
            <a:r>
              <a:rPr lang="ru-RU" altLang="ru-RU" sz="1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Токмаковой</a:t>
            </a:r>
            <a:r>
              <a:rPr lang="ru-RU" altLang="ru-RU" sz="1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Э. </a:t>
            </a:r>
            <a:r>
              <a:rPr lang="ru-RU" altLang="ru-RU" sz="1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Мошковская</a:t>
            </a:r>
            <a:r>
              <a:rPr lang="ru-RU" altLang="ru-RU" sz="1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Ю. </a:t>
            </a:r>
            <a:r>
              <a:rPr lang="ru-RU" altLang="ru-RU" sz="1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Мориц</a:t>
            </a:r>
            <a:r>
              <a:rPr lang="ru-RU" altLang="ru-RU" sz="1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Я. Аким, В. </a:t>
            </a:r>
            <a:r>
              <a:rPr lang="ru-RU" altLang="ru-RU" sz="1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Берестова</a:t>
            </a:r>
            <a:r>
              <a:rPr lang="ru-RU" altLang="ru-RU" sz="1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З. Александровой, Е. Благининой, Б. </a:t>
            </a:r>
            <a:r>
              <a:rPr lang="ru-RU" altLang="ru-RU" sz="1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Заходера</a:t>
            </a:r>
            <a:r>
              <a:rPr lang="ru-RU" altLang="ru-RU" sz="1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В.Степанова</a:t>
            </a:r>
            <a:r>
              <a:rPr lang="ru-RU" altLang="ru-RU" sz="1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А. Усачева. </a:t>
            </a:r>
            <a:r>
              <a:rPr lang="ru-RU" altLang="ru-RU" sz="1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Стихи.</a:t>
            </a:r>
          </a:p>
          <a:p>
            <a:pPr lvl="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1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Русские и мордовские народные сказки.</a:t>
            </a:r>
          </a:p>
          <a:p>
            <a:pPr lvl="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1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Козлов. </a:t>
            </a:r>
            <a:r>
              <a:rPr lang="ru-RU" altLang="ru-RU" sz="1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ослику приснился страшный сон», «Зимняя сказка».</a:t>
            </a:r>
          </a:p>
          <a:p>
            <a:pPr lvl="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1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 Носов. </a:t>
            </a:r>
            <a:r>
              <a:rPr lang="ru-RU" altLang="ru-RU" sz="1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«Приключения Незнайки и его друзей» (главы из книги).</a:t>
            </a:r>
          </a:p>
          <a:p>
            <a:pPr lvl="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1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 Мамин-Сибиряк</a:t>
            </a:r>
            <a:r>
              <a:rPr lang="ru-RU" altLang="ru-RU" sz="1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«Сказка про Комара Комаровича — Длинный Нос и про    Мохнатого Мишу— Короткий Хвост».</a:t>
            </a:r>
          </a:p>
          <a:p>
            <a:pPr lvl="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1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Басни. Л. Толстой. </a:t>
            </a:r>
            <a:r>
              <a:rPr lang="ru-RU" altLang="ru-RU" sz="1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«Отец приказал сыновьям...», «Мальчик стерег овец»...</a:t>
            </a:r>
          </a:p>
          <a:p>
            <a:pPr lvl="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1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ru-RU" altLang="ru-RU" sz="1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Сутеева</a:t>
            </a:r>
            <a:r>
              <a:rPr lang="ru-RU" altLang="ru-RU" sz="1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Сказки. </a:t>
            </a:r>
          </a:p>
          <a:p>
            <a:pPr lvl="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1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 </a:t>
            </a:r>
            <a:r>
              <a:rPr lang="ru-RU" altLang="ru-RU" sz="1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Толтого</a:t>
            </a:r>
            <a:r>
              <a:rPr lang="ru-RU" altLang="ru-RU" sz="1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1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Короткие рассказы.</a:t>
            </a:r>
          </a:p>
          <a:p>
            <a:pPr lvl="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1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 </a:t>
            </a:r>
            <a:r>
              <a:rPr lang="ru-RU" altLang="ru-RU" sz="1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Чарушина</a:t>
            </a:r>
            <a:r>
              <a:rPr lang="ru-RU" altLang="ru-RU" sz="1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1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Короткие рассказы.</a:t>
            </a:r>
          </a:p>
          <a:p>
            <a:pPr lvl="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1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Горький. </a:t>
            </a:r>
            <a:r>
              <a:rPr lang="ru-RU" altLang="ru-RU" sz="1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1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Воробьишко</a:t>
            </a:r>
            <a:r>
              <a:rPr lang="ru-RU" altLang="ru-RU" sz="1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lvl="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1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Михайлов. </a:t>
            </a:r>
            <a:r>
              <a:rPr lang="ru-RU" altLang="ru-RU" sz="1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«Думы».</a:t>
            </a:r>
          </a:p>
          <a:p>
            <a:pPr lvl="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1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 Бианки. </a:t>
            </a:r>
            <a:r>
              <a:rPr lang="ru-RU" altLang="ru-RU" sz="1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«Первая охота». </a:t>
            </a:r>
          </a:p>
          <a:p>
            <a:pPr lvl="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1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 Москвина. </a:t>
            </a:r>
            <a:r>
              <a:rPr lang="ru-RU" altLang="ru-RU" sz="1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случилось с крокодилом».</a:t>
            </a:r>
          </a:p>
          <a:p>
            <a:pPr lvl="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1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Э. </a:t>
            </a:r>
            <a:r>
              <a:rPr lang="ru-RU" altLang="ru-RU" sz="1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Мошковская</a:t>
            </a:r>
            <a:r>
              <a:rPr lang="ru-RU" altLang="ru-RU" sz="1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«Вежливое слово».</a:t>
            </a:r>
          </a:p>
          <a:p>
            <a:pPr lvl="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1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В. Осеева. </a:t>
            </a:r>
            <a:r>
              <a:rPr lang="ru-RU" altLang="ru-RU" sz="1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«Волшебная иголочка».</a:t>
            </a:r>
          </a:p>
        </p:txBody>
      </p:sp>
    </p:spTree>
    <p:extLst>
      <p:ext uri="{BB962C8B-B14F-4D97-AF65-F5344CB8AC3E}">
        <p14:creationId xmlns:p14="http://schemas.microsoft.com/office/powerpoint/2010/main" val="385053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7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Список литературы для чтения детям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5-6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лет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lvl="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1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altLang="ru-RU" sz="1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Пушкин</a:t>
            </a:r>
            <a:r>
              <a:rPr lang="ru-RU" altLang="ru-RU" sz="1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.«Сказка</a:t>
            </a:r>
            <a:r>
              <a:rPr lang="ru-RU" altLang="ru-RU" sz="1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царе </a:t>
            </a:r>
            <a:r>
              <a:rPr lang="ru-RU" altLang="ru-RU" sz="1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Салтане</a:t>
            </a:r>
            <a:r>
              <a:rPr lang="ru-RU" altLang="ru-RU" sz="1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 сыне его славном и могучем богатыре князе </a:t>
            </a:r>
            <a:r>
              <a:rPr lang="ru-RU" altLang="ru-RU" sz="1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Гвидоне</a:t>
            </a:r>
            <a:r>
              <a:rPr lang="ru-RU" altLang="ru-RU" sz="1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Салтановиче</a:t>
            </a:r>
            <a:r>
              <a:rPr lang="ru-RU" altLang="ru-RU" sz="1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о прекрасной ца­ревне Лебеди».</a:t>
            </a:r>
          </a:p>
          <a:p>
            <a:pPr lvl="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1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Александрова. </a:t>
            </a:r>
            <a:r>
              <a:rPr lang="ru-RU" altLang="ru-RU" sz="1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Главы из сказки «Домовенок Кузька». </a:t>
            </a:r>
          </a:p>
          <a:p>
            <a:pPr lvl="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1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1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П.Бажо</a:t>
            </a:r>
            <a:r>
              <a:rPr lang="ru-RU" altLang="ru-RU" sz="1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1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«Серебряное копытце».</a:t>
            </a:r>
          </a:p>
          <a:p>
            <a:pPr lvl="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1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Сапгир. </a:t>
            </a:r>
            <a:r>
              <a:rPr lang="ru-RU" altLang="ru-RU" sz="1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лягушку продавали», «Небылицы в лицах» и др.</a:t>
            </a:r>
          </a:p>
          <a:p>
            <a:pPr lvl="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1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 Толстой. </a:t>
            </a:r>
            <a:r>
              <a:rPr lang="ru-RU" altLang="ru-RU" sz="1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«Лев и собачка», «Прыжок», «Косточка».  </a:t>
            </a:r>
          </a:p>
          <a:p>
            <a:pPr lvl="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1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Бианки. </a:t>
            </a:r>
            <a:r>
              <a:rPr lang="ru-RU" altLang="ru-RU" sz="1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«Сова».  </a:t>
            </a:r>
          </a:p>
          <a:p>
            <a:pPr lvl="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1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Волков . </a:t>
            </a:r>
            <a:r>
              <a:rPr lang="ru-RU" altLang="ru-RU" sz="1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Главы из сказки «Волшебник Изумрудного города» . </a:t>
            </a:r>
          </a:p>
          <a:p>
            <a:pPr lvl="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1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 </a:t>
            </a:r>
            <a:r>
              <a:rPr lang="ru-RU" altLang="ru-RU" sz="1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Заходер</a:t>
            </a:r>
            <a:r>
              <a:rPr lang="ru-RU" altLang="ru-RU" sz="1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«Серая звездочка». </a:t>
            </a:r>
          </a:p>
          <a:p>
            <a:pPr lvl="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18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В.Катаев</a:t>
            </a:r>
            <a:r>
              <a:rPr lang="ru-RU" altLang="ru-RU" sz="1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«Цветик-</a:t>
            </a:r>
            <a:r>
              <a:rPr lang="ru-RU" altLang="ru-RU" sz="1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семицветик</a:t>
            </a:r>
            <a:r>
              <a:rPr lang="ru-RU" altLang="ru-RU" sz="1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 </a:t>
            </a:r>
          </a:p>
          <a:p>
            <a:pPr lvl="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1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Митяев. </a:t>
            </a:r>
            <a:r>
              <a:rPr lang="ru-RU" altLang="ru-RU" sz="1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«Сказка про трех пиратов». </a:t>
            </a:r>
          </a:p>
          <a:p>
            <a:pPr lvl="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1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 Петрушевская. </a:t>
            </a:r>
            <a:r>
              <a:rPr lang="ru-RU" altLang="ru-RU" sz="1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«Кот, который умел петь». </a:t>
            </a:r>
          </a:p>
          <a:p>
            <a:pPr lvl="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1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Русские и мордовские народные сказки. </a:t>
            </a:r>
          </a:p>
          <a:p>
            <a:pPr lvl="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1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В. Дмитриева</a:t>
            </a:r>
            <a:r>
              <a:rPr lang="ru-RU" altLang="ru-RU" sz="1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главы из «Малыш и Жучка». </a:t>
            </a:r>
          </a:p>
          <a:p>
            <a:pPr lvl="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1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Черный. </a:t>
            </a:r>
            <a:r>
              <a:rPr lang="ru-RU" altLang="ru-RU" sz="1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«Кот на велосипеде». </a:t>
            </a:r>
          </a:p>
          <a:p>
            <a:pPr lvl="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1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 Алмазов. </a:t>
            </a:r>
            <a:r>
              <a:rPr lang="ru-RU" altLang="ru-RU" sz="1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«Горбушка» . </a:t>
            </a:r>
          </a:p>
          <a:p>
            <a:pPr lvl="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1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Борисова. </a:t>
            </a:r>
            <a:r>
              <a:rPr lang="ru-RU" altLang="ru-RU" sz="1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 обижать </a:t>
            </a:r>
            <a:r>
              <a:rPr lang="ru-RU" altLang="ru-RU" sz="1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Жаконю</a:t>
            </a:r>
            <a:r>
              <a:rPr lang="ru-RU" altLang="ru-RU" sz="1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lvl="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altLang="ru-RU" sz="1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Гайдар. </a:t>
            </a:r>
            <a:r>
              <a:rPr lang="ru-RU" altLang="ru-RU" sz="1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главы из повести «Чук и Гек».  </a:t>
            </a:r>
          </a:p>
        </p:txBody>
      </p:sp>
    </p:spTree>
    <p:extLst>
      <p:ext uri="{BB962C8B-B14F-4D97-AF65-F5344CB8AC3E}">
        <p14:creationId xmlns:p14="http://schemas.microsoft.com/office/powerpoint/2010/main" val="265698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99412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Мероприятия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4114800" cy="5721499"/>
          </a:xfrm>
        </p:spPr>
        <p:txBody>
          <a:bodyPr/>
          <a:lstStyle/>
          <a:p>
            <a:pPr marL="0" indent="0">
              <a:buNone/>
            </a:pPr>
            <a:endParaRPr lang="ru-RU" dirty="0" smtClean="0">
              <a:latin typeface="Times New Roman"/>
              <a:ea typeface="Calibri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/>
                <a:ea typeface="Calibri"/>
              </a:rPr>
              <a:t>1 Экран</a:t>
            </a:r>
          </a:p>
          <a:p>
            <a:pPr marL="0" indent="0">
              <a:buNone/>
            </a:pPr>
            <a:endParaRPr lang="ru-RU" sz="2400" dirty="0">
              <a:latin typeface="Times New Roman"/>
              <a:ea typeface="Calibri"/>
            </a:endParaRPr>
          </a:p>
          <a:p>
            <a:pPr marL="0" indent="0">
              <a:buNone/>
            </a:pPr>
            <a:endParaRPr lang="ru-RU" dirty="0" smtClean="0">
              <a:latin typeface="Times New Roman"/>
              <a:ea typeface="Calibri"/>
            </a:endParaRPr>
          </a:p>
          <a:p>
            <a:pPr marL="0" indent="0">
              <a:buNone/>
            </a:pPr>
            <a:endParaRPr lang="ru-RU" dirty="0">
              <a:latin typeface="Times New Roman"/>
              <a:ea typeface="Calibri"/>
            </a:endParaRPr>
          </a:p>
          <a:p>
            <a:pPr marL="0" indent="0">
              <a:buNone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 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36" y="1398786"/>
            <a:ext cx="7038528" cy="492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67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39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8595" y="846138"/>
            <a:ext cx="8435280" cy="58326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2. Аппликация: «Закладка»</a:t>
            </a:r>
            <a:endParaRPr lang="ru-RU" sz="2400" dirty="0" smtClean="0">
              <a:latin typeface="Times New Roman"/>
              <a:ea typeface="Calibri"/>
            </a:endParaRPr>
          </a:p>
          <a:p>
            <a:pPr marL="0" indent="0" algn="ctr">
              <a:buNone/>
            </a:pPr>
            <a:endParaRPr lang="ru-RU" sz="4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24" y="1431350"/>
            <a:ext cx="2520300" cy="3360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129" y="1536171"/>
            <a:ext cx="2499742" cy="33329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903" y="1465690"/>
            <a:ext cx="2494545" cy="332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0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</TotalTime>
  <Words>233</Words>
  <Application>Microsoft Office PowerPoint</Application>
  <PresentationFormat>Экран (4:3)</PresentationFormat>
  <Paragraphs>98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Comic Sans MS</vt:lpstr>
      <vt:lpstr>Times New Roman</vt:lpstr>
      <vt:lpstr>Wingdings</vt:lpstr>
      <vt:lpstr>Тема Office</vt:lpstr>
      <vt:lpstr>Муниципальное автономное дошкольное образовательное учреждение  детский сад № 5 «Теремок»   </vt:lpstr>
      <vt:lpstr>Презентация PowerPoint</vt:lpstr>
      <vt:lpstr>  </vt:lpstr>
      <vt:lpstr>Презентация PowerPoint</vt:lpstr>
      <vt:lpstr>Список литературы для чтения детям 3-4 лет</vt:lpstr>
      <vt:lpstr>Презентация PowerPoint</vt:lpstr>
      <vt:lpstr> Список литературы для чтения детям 5-6 лет</vt:lpstr>
      <vt:lpstr>Мероприятия</vt:lpstr>
      <vt:lpstr>Презентация PowerPoint</vt:lpstr>
      <vt:lpstr>  </vt:lpstr>
      <vt:lpstr>Дидактические игры</vt:lpstr>
      <vt:lpstr>  </vt:lpstr>
      <vt:lpstr>Постановка сказок Создание мультфильма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Пользователь Windows</cp:lastModifiedBy>
  <cp:revision>39</cp:revision>
  <dcterms:created xsi:type="dcterms:W3CDTF">2018-03-20T05:44:42Z</dcterms:created>
  <dcterms:modified xsi:type="dcterms:W3CDTF">2024-01-25T04:51:56Z</dcterms:modified>
</cp:coreProperties>
</file>